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70" r:id="rId3"/>
    <p:sldId id="258" r:id="rId4"/>
    <p:sldId id="257" r:id="rId5"/>
    <p:sldId id="259" r:id="rId6"/>
    <p:sldId id="263" r:id="rId7"/>
    <p:sldId id="265" r:id="rId8"/>
    <p:sldId id="264" r:id="rId9"/>
    <p:sldId id="260" r:id="rId10"/>
    <p:sldId id="262" r:id="rId11"/>
    <p:sldId id="266" r:id="rId12"/>
    <p:sldId id="268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48"/>
  </p:normalViewPr>
  <p:slideViewPr>
    <p:cSldViewPr snapToGrid="0">
      <p:cViewPr varScale="1">
        <p:scale>
          <a:sx n="115" d="100"/>
          <a:sy n="115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6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7640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40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7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65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1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30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2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1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8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9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AB0CAC9-02E4-7846-892F-ADFEFB6217F6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ACD4D65-667A-9941-B4B7-EC4B1233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4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3D65-788C-CBD2-D1BB-3E3B91D9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970491"/>
            <a:ext cx="10364451" cy="1596177"/>
          </a:xfrm>
        </p:spPr>
        <p:txBody>
          <a:bodyPr/>
          <a:lstStyle/>
          <a:p>
            <a:pPr algn="l"/>
            <a:r>
              <a:rPr lang="en-AU" b="0" i="0" u="none" strike="noStrike" dirty="0">
                <a:solidFill>
                  <a:srgbClr val="2D2D2D"/>
                </a:solidFill>
                <a:effectLst/>
                <a:latin typeface="Open Sans" panose="020B0606030504020204" pitchFamily="34" charset="0"/>
              </a:rPr>
              <a:t>Using animal tracking data to explore behaviour and distributions of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88CE5-C93B-D551-7676-B6B95AAE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8912"/>
            <a:ext cx="12192000" cy="46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9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3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5E1D54E-B960-0A43-8E74-EA12DC165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134" b="26343"/>
          <a:stretch/>
        </p:blipFill>
        <p:spPr>
          <a:xfrm>
            <a:off x="760023" y="2628450"/>
            <a:ext cx="10671954" cy="1507810"/>
          </a:xfrm>
        </p:spPr>
      </p:pic>
    </p:spTree>
    <p:extLst>
      <p:ext uri="{BB962C8B-B14F-4D97-AF65-F5344CB8AC3E}">
        <p14:creationId xmlns:p14="http://schemas.microsoft.com/office/powerpoint/2010/main" val="169312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A98598A-5EE9-5798-B987-7D690E1C96AC}"/>
              </a:ext>
            </a:extLst>
          </p:cNvPr>
          <p:cNvSpPr txBox="1">
            <a:spLocks/>
          </p:cNvSpPr>
          <p:nvPr/>
        </p:nvSpPr>
        <p:spPr>
          <a:xfrm>
            <a:off x="913774" y="1"/>
            <a:ext cx="1036445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Session 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F9261D1-D09C-BF3F-76AD-BA5C3C236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78" y="1365683"/>
            <a:ext cx="5544621" cy="3424107"/>
          </a:xfrm>
        </p:spPr>
        <p:txBody>
          <a:bodyPr/>
          <a:lstStyle/>
          <a:p>
            <a:r>
              <a:rPr lang="en-US" dirty="0"/>
              <a:t>Sources of Occurrence datasets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GBIF, ALA, OBIS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Tracking datasets</a:t>
            </a:r>
          </a:p>
          <a:p>
            <a:pPr lvl="1"/>
            <a:endParaRPr lang="en-US" dirty="0"/>
          </a:p>
          <a:p>
            <a:r>
              <a:rPr lang="en-US" dirty="0"/>
              <a:t>Sources of environmental datasets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Bio-Oracle</a:t>
            </a:r>
          </a:p>
          <a:p>
            <a:pPr lvl="1"/>
            <a:r>
              <a:rPr lang="en-US" dirty="0" err="1">
                <a:solidFill>
                  <a:schemeClr val="bg2"/>
                </a:solidFill>
              </a:rPr>
              <a:t>Marspec</a:t>
            </a: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AODN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ECBFCC-EA00-18DF-68FA-B92389D1E33F}"/>
              </a:ext>
            </a:extLst>
          </p:cNvPr>
          <p:cNvGrpSpPr/>
          <p:nvPr/>
        </p:nvGrpSpPr>
        <p:grpSpPr>
          <a:xfrm>
            <a:off x="6248403" y="882089"/>
            <a:ext cx="4806071" cy="5842094"/>
            <a:chOff x="6744357" y="870938"/>
            <a:chExt cx="4806071" cy="5842094"/>
          </a:xfrm>
        </p:grpSpPr>
        <p:pic>
          <p:nvPicPr>
            <p:cNvPr id="4" name="Picture 3" descr="A close-up of a web page&#10;&#10;Description automatically generated">
              <a:extLst>
                <a:ext uri="{FF2B5EF4-FFF2-40B4-BE49-F238E27FC236}">
                  <a16:creationId xmlns:a16="http://schemas.microsoft.com/office/drawing/2014/main" id="{882215D5-E835-B97D-35A0-A6CEDA8D0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569"/>
            <a:stretch/>
          </p:blipFill>
          <p:spPr>
            <a:xfrm>
              <a:off x="6744357" y="870938"/>
              <a:ext cx="4804038" cy="1751461"/>
            </a:xfrm>
            <a:prstGeom prst="rect">
              <a:avLst/>
            </a:prstGeom>
          </p:spPr>
        </p:pic>
        <p:pic>
          <p:nvPicPr>
            <p:cNvPr id="6" name="Picture 5" descr="A screenshot of a search box&#10;&#10;Description automatically generated">
              <a:extLst>
                <a:ext uri="{FF2B5EF4-FFF2-40B4-BE49-F238E27FC236}">
                  <a16:creationId xmlns:a16="http://schemas.microsoft.com/office/drawing/2014/main" id="{CE826A07-5F04-A55C-B7D0-36CFF6828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2752"/>
            <a:stretch/>
          </p:blipFill>
          <p:spPr>
            <a:xfrm>
              <a:off x="6744357" y="2707199"/>
              <a:ext cx="4804039" cy="1844865"/>
            </a:xfrm>
            <a:prstGeom prst="rect">
              <a:avLst/>
            </a:prstGeom>
          </p:spPr>
        </p:pic>
        <p:pic>
          <p:nvPicPr>
            <p:cNvPr id="11" name="Picture 10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22E362D7-32A5-3952-A3D6-09BEA8CF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4358" y="4641386"/>
              <a:ext cx="4806070" cy="207164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5AD383-12C4-D0DD-D6F1-47386F3F6966}"/>
              </a:ext>
            </a:extLst>
          </p:cNvPr>
          <p:cNvGrpSpPr/>
          <p:nvPr/>
        </p:nvGrpSpPr>
        <p:grpSpPr>
          <a:xfrm>
            <a:off x="5979505" y="882089"/>
            <a:ext cx="5298720" cy="5873000"/>
            <a:chOff x="5979505" y="882089"/>
            <a:chExt cx="5298720" cy="5873000"/>
          </a:xfrm>
        </p:grpSpPr>
        <p:pic>
          <p:nvPicPr>
            <p:cNvPr id="16" name="Picture 15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A201BB5F-EB9D-4AB7-5286-848086A10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272"/>
            <a:stretch/>
          </p:blipFill>
          <p:spPr>
            <a:xfrm>
              <a:off x="5989933" y="882089"/>
              <a:ext cx="5288292" cy="2735280"/>
            </a:xfrm>
            <a:prstGeom prst="rect">
              <a:avLst/>
            </a:prstGeom>
          </p:spPr>
        </p:pic>
        <p:pic>
          <p:nvPicPr>
            <p:cNvPr id="18" name="Picture 17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02F07AC2-2168-3031-E008-F274F8FD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505" y="3706691"/>
              <a:ext cx="5298719" cy="3048398"/>
            </a:xfrm>
            <a:prstGeom prst="rect">
              <a:avLst/>
            </a:prstGeom>
          </p:spPr>
        </p:pic>
      </p:grpSp>
      <p:pic>
        <p:nvPicPr>
          <p:cNvPr id="23" name="Picture 22" descr="A screenshot of a website&#10;&#10;Description automatically generated">
            <a:extLst>
              <a:ext uri="{FF2B5EF4-FFF2-40B4-BE49-F238E27FC236}">
                <a16:creationId xmlns:a16="http://schemas.microsoft.com/office/drawing/2014/main" id="{E8080DD4-A013-8493-D603-25D40183F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478" y="1975250"/>
            <a:ext cx="5989888" cy="354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4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5E1D54E-B960-0A43-8E74-EA12DC165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60" b="1617"/>
          <a:stretch/>
        </p:blipFill>
        <p:spPr>
          <a:xfrm>
            <a:off x="760023" y="2628450"/>
            <a:ext cx="10671954" cy="1507810"/>
          </a:xfrm>
        </p:spPr>
      </p:pic>
    </p:spTree>
    <p:extLst>
      <p:ext uri="{BB962C8B-B14F-4D97-AF65-F5344CB8AC3E}">
        <p14:creationId xmlns:p14="http://schemas.microsoft.com/office/powerpoint/2010/main" val="2752815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A98598A-5EE9-5798-B987-7D690E1C96AC}"/>
              </a:ext>
            </a:extLst>
          </p:cNvPr>
          <p:cNvSpPr txBox="1">
            <a:spLocks/>
          </p:cNvSpPr>
          <p:nvPr/>
        </p:nvSpPr>
        <p:spPr>
          <a:xfrm>
            <a:off x="913774" y="1"/>
            <a:ext cx="1036445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Session 4</a:t>
            </a:r>
          </a:p>
        </p:txBody>
      </p:sp>
      <p:pic>
        <p:nvPicPr>
          <p:cNvPr id="4" name="Picture 3" descr="A diagram of a diagram of different colors&#10;&#10;Description automatically generated">
            <a:extLst>
              <a:ext uri="{FF2B5EF4-FFF2-40B4-BE49-F238E27FC236}">
                <a16:creationId xmlns:a16="http://schemas.microsoft.com/office/drawing/2014/main" id="{AC3E1D9B-7B83-8DFA-0342-54DD3DBC2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350"/>
          <a:stretch/>
        </p:blipFill>
        <p:spPr>
          <a:xfrm>
            <a:off x="2357220" y="2486723"/>
            <a:ext cx="1601461" cy="4104023"/>
          </a:xfrm>
          <a:prstGeom prst="rect">
            <a:avLst/>
          </a:prstGeom>
        </p:spPr>
      </p:pic>
      <p:pic>
        <p:nvPicPr>
          <p:cNvPr id="5" name="Picture 4" descr="A diagram of a diagram of different colors&#10;&#10;Description automatically generated">
            <a:extLst>
              <a:ext uri="{FF2B5EF4-FFF2-40B4-BE49-F238E27FC236}">
                <a16:creationId xmlns:a16="http://schemas.microsoft.com/office/drawing/2014/main" id="{93A632FD-B601-81DF-1C88-4F78053FE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0" t="1" b="37233"/>
          <a:stretch/>
        </p:blipFill>
        <p:spPr>
          <a:xfrm>
            <a:off x="3958680" y="2486722"/>
            <a:ext cx="6153863" cy="2575932"/>
          </a:xfrm>
          <a:prstGeom prst="rect">
            <a:avLst/>
          </a:prstGeom>
        </p:spPr>
      </p:pic>
      <p:pic>
        <p:nvPicPr>
          <p:cNvPr id="6" name="Picture 5" descr="A diagram of a diagram of different colors&#10;&#10;Description automatically generated">
            <a:extLst>
              <a:ext uri="{FF2B5EF4-FFF2-40B4-BE49-F238E27FC236}">
                <a16:creationId xmlns:a16="http://schemas.microsoft.com/office/drawing/2014/main" id="{B6279921-FD4F-0501-FFBE-05A57152B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0" t="57243"/>
          <a:stretch/>
        </p:blipFill>
        <p:spPr>
          <a:xfrm>
            <a:off x="3958681" y="4835982"/>
            <a:ext cx="6153862" cy="1754763"/>
          </a:xfrm>
          <a:prstGeom prst="rect">
            <a:avLst/>
          </a:prstGeom>
        </p:spPr>
      </p:pic>
      <p:pic>
        <p:nvPicPr>
          <p:cNvPr id="8" name="Picture 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425474A-79E9-C525-163C-CA3EE8E8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3" y="930156"/>
            <a:ext cx="5783766" cy="155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model&#10;&#10;Description automatically generated">
            <a:extLst>
              <a:ext uri="{FF2B5EF4-FFF2-40B4-BE49-F238E27FC236}">
                <a16:creationId xmlns:a16="http://schemas.microsoft.com/office/drawing/2014/main" id="{9112864F-3F1A-4A1F-5C18-7469123F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" r="2030"/>
          <a:stretch/>
        </p:blipFill>
        <p:spPr>
          <a:xfrm>
            <a:off x="6162581" y="1158337"/>
            <a:ext cx="5672580" cy="5529462"/>
          </a:xfrm>
          <a:prstGeom prst="rect">
            <a:avLst/>
          </a:prstGeom>
        </p:spPr>
      </p:pic>
      <p:pic>
        <p:nvPicPr>
          <p:cNvPr id="14" name="Picture 13" descr="A collage of different maps&#10;&#10;Description automatically generated with medium confidence">
            <a:extLst>
              <a:ext uri="{FF2B5EF4-FFF2-40B4-BE49-F238E27FC236}">
                <a16:creationId xmlns:a16="http://schemas.microsoft.com/office/drawing/2014/main" id="{918628D3-1253-C840-4E15-DB50CF76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81" y="985258"/>
            <a:ext cx="5724944" cy="57581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F52873-3061-5C28-EE5B-9D3C71C05390}"/>
              </a:ext>
            </a:extLst>
          </p:cNvPr>
          <p:cNvSpPr txBox="1">
            <a:spLocks/>
          </p:cNvSpPr>
          <p:nvPr/>
        </p:nvSpPr>
        <p:spPr>
          <a:xfrm>
            <a:off x="913774" y="1"/>
            <a:ext cx="1036445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Session 4</a:t>
            </a:r>
          </a:p>
        </p:txBody>
      </p:sp>
      <p:pic>
        <p:nvPicPr>
          <p:cNvPr id="8" name="Picture 7" descr="A green and white card with black text&#10;&#10;Description automatically generated">
            <a:extLst>
              <a:ext uri="{FF2B5EF4-FFF2-40B4-BE49-F238E27FC236}">
                <a16:creationId xmlns:a16="http://schemas.microsoft.com/office/drawing/2014/main" id="{5C5C37C5-FC26-82F4-B729-124B61B89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9" y="997095"/>
            <a:ext cx="5977054" cy="1870159"/>
          </a:xfrm>
          <a:prstGeom prst="rect">
            <a:avLst/>
          </a:prstGeom>
        </p:spPr>
      </p:pic>
      <p:pic>
        <p:nvPicPr>
          <p:cNvPr id="10" name="Picture 9" descr="A map of the coast&#10;&#10;Description automatically generated">
            <a:extLst>
              <a:ext uri="{FF2B5EF4-FFF2-40B4-BE49-F238E27FC236}">
                <a16:creationId xmlns:a16="http://schemas.microsoft.com/office/drawing/2014/main" id="{598817C5-2548-B473-0ECA-6B15B609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391" y="2899318"/>
            <a:ext cx="3813852" cy="38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7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F52873-3061-5C28-EE5B-9D3C71C05390}"/>
              </a:ext>
            </a:extLst>
          </p:cNvPr>
          <p:cNvSpPr txBox="1">
            <a:spLocks/>
          </p:cNvSpPr>
          <p:nvPr/>
        </p:nvSpPr>
        <p:spPr>
          <a:xfrm>
            <a:off x="913774" y="1"/>
            <a:ext cx="1036445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Session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C37C5-FC26-82F4-B729-124B61B8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3080" y="997095"/>
            <a:ext cx="5313445" cy="172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817C5-2548-B473-0ECA-6B15B6098D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080" y="2793264"/>
            <a:ext cx="3435201" cy="3859025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46C0EF15-0F77-09B6-9588-32B1F1DB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408" y="3429000"/>
            <a:ext cx="7772400" cy="2264913"/>
          </a:xfrm>
          <a:prstGeom prst="rect">
            <a:avLst/>
          </a:prstGeom>
        </p:spPr>
      </p:pic>
      <p:pic>
        <p:nvPicPr>
          <p:cNvPr id="6" name="Picture 5" descr="A comparison of a map of the sea&#10;&#10;Description automatically generated with medium confidence">
            <a:extLst>
              <a:ext uri="{FF2B5EF4-FFF2-40B4-BE49-F238E27FC236}">
                <a16:creationId xmlns:a16="http://schemas.microsoft.com/office/drawing/2014/main" id="{9965074A-9876-25BD-0086-9C58F2427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585" y="2712109"/>
            <a:ext cx="6735223" cy="39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8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7407-0601-AC28-171C-8AC704A7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0B28C-32E0-9731-07E2-D786F14B4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connection</a:t>
            </a:r>
          </a:p>
          <a:p>
            <a:r>
              <a:rPr lang="en-US" dirty="0"/>
              <a:t>Toilets</a:t>
            </a:r>
          </a:p>
          <a:p>
            <a:r>
              <a:rPr lang="en-US" dirty="0"/>
              <a:t>Water station</a:t>
            </a:r>
          </a:p>
          <a:p>
            <a:r>
              <a:rPr lang="en-US" dirty="0"/>
              <a:t>Snacks/Tea/Coffee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0C46D-D5FC-7AF5-82E9-A5E326340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243" y="2131015"/>
            <a:ext cx="5589982" cy="39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6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for today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9C2032B-8E89-6394-DC7D-E1B3794A3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561806"/>
              </p:ext>
            </p:extLst>
          </p:nvPr>
        </p:nvGraphicFramePr>
        <p:xfrm>
          <a:off x="412597" y="2002821"/>
          <a:ext cx="5843236" cy="4175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16203">
                  <a:extLst>
                    <a:ext uri="{9D8B030D-6E8A-4147-A177-3AD203B41FA5}">
                      <a16:colId xmlns:a16="http://schemas.microsoft.com/office/drawing/2014/main" val="1163914317"/>
                    </a:ext>
                  </a:extLst>
                </a:gridCol>
                <a:gridCol w="1271239">
                  <a:extLst>
                    <a:ext uri="{9D8B030D-6E8A-4147-A177-3AD203B41FA5}">
                      <a16:colId xmlns:a16="http://schemas.microsoft.com/office/drawing/2014/main" val="3257723431"/>
                    </a:ext>
                  </a:extLst>
                </a:gridCol>
                <a:gridCol w="3155794">
                  <a:extLst>
                    <a:ext uri="{9D8B030D-6E8A-4147-A177-3AD203B41FA5}">
                      <a16:colId xmlns:a16="http://schemas.microsoft.com/office/drawing/2014/main" val="344994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600" b="1" dirty="0">
                          <a:solidFill>
                            <a:srgbClr val="000000"/>
                          </a:solidFill>
                          <a:effectLst/>
                        </a:rPr>
                        <a:t>Time</a:t>
                      </a:r>
                      <a:endParaRPr lang="en-AU" sz="16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b="1">
                          <a:solidFill>
                            <a:srgbClr val="000000"/>
                          </a:solidFill>
                          <a:effectLst/>
                        </a:rPr>
                        <a:t>Session</a:t>
                      </a:r>
                      <a:endParaRPr lang="en-AU" sz="16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b="1">
                          <a:solidFill>
                            <a:srgbClr val="000000"/>
                          </a:solidFill>
                          <a:effectLst/>
                        </a:rPr>
                        <a:t>Activity</a:t>
                      </a:r>
                      <a:endParaRPr lang="en-AU" sz="16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766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</a:rPr>
                        <a:t>08:00 – 08:30</a:t>
                      </a:r>
                      <a:endParaRPr lang="en-AU" sz="16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b="0" dirty="0">
                          <a:solidFill>
                            <a:srgbClr val="7F7F7F"/>
                          </a:solidFill>
                          <a:effectLst/>
                        </a:rPr>
                        <a:t>Introductions</a:t>
                      </a:r>
                      <a:endParaRPr lang="en-AU" sz="1600" b="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</a:rPr>
                        <a:t>Intros </a:t>
                      </a:r>
                      <a:r>
                        <a:rPr lang="en-AU" sz="1600">
                          <a:solidFill>
                            <a:schemeClr val="bg2"/>
                          </a:solidFill>
                          <a:effectLst/>
                        </a:rPr>
                        <a:t>(IT troubleshooting if needed!)</a:t>
                      </a:r>
                      <a:endParaRPr lang="en-AU" sz="1600" dirty="0"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961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</a:rPr>
                        <a:t>08:30 – 10:00</a:t>
                      </a:r>
                      <a:endParaRPr lang="en-AU" sz="16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b="0" dirty="0">
                          <a:solidFill>
                            <a:srgbClr val="0070C0"/>
                          </a:solidFill>
                          <a:effectLst/>
                        </a:rPr>
                        <a:t>Session 1</a:t>
                      </a:r>
                      <a:endParaRPr lang="en-AU" sz="1600" b="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</a:rPr>
                        <a:t>Basics of data cleaning and mapping using telemetry data</a:t>
                      </a:r>
                      <a:endParaRPr lang="en-AU" sz="16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601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</a:rPr>
                        <a:t>10:00 – 10:30</a:t>
                      </a:r>
                      <a:endParaRPr lang="en-AU" sz="16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r>
                        <a:rPr lang="en-AU" sz="1600" b="0" dirty="0">
                          <a:solidFill>
                            <a:srgbClr val="7F7F7F"/>
                          </a:solidFill>
                          <a:effectLst/>
                        </a:rPr>
                        <a:t>Morning tea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 sz="1600" b="0" dirty="0">
                        <a:solidFill>
                          <a:srgbClr val="7F7F7F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6455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</a:rPr>
                        <a:t>10:30 – 12:00</a:t>
                      </a:r>
                      <a:endParaRPr lang="en-AU" sz="16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b="0" dirty="0">
                          <a:solidFill>
                            <a:srgbClr val="0070C0"/>
                          </a:solidFill>
                          <a:effectLst/>
                        </a:rPr>
                        <a:t>Session 2</a:t>
                      </a:r>
                      <a:endParaRPr lang="en-AU" sz="1600" b="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</a:rPr>
                        <a:t>Using satellite telemetry data to define behaviours</a:t>
                      </a:r>
                      <a:endParaRPr lang="en-AU" sz="16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72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</a:rPr>
                        <a:t>12:00 – 13:00</a:t>
                      </a:r>
                      <a:endParaRPr lang="en-AU" sz="16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r>
                        <a:rPr lang="en-AU" sz="1600" b="0" dirty="0">
                          <a:solidFill>
                            <a:srgbClr val="7F7F7F"/>
                          </a:solidFill>
                          <a:effectLst/>
                        </a:rPr>
                        <a:t>Lunch</a:t>
                      </a:r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 sz="16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498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</a:rPr>
                        <a:t>13:00 – 14:30</a:t>
                      </a:r>
                      <a:endParaRPr lang="en-AU" sz="16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b="0" dirty="0">
                          <a:solidFill>
                            <a:srgbClr val="0070C0"/>
                          </a:solidFill>
                          <a:effectLst/>
                        </a:rPr>
                        <a:t>Session 3</a:t>
                      </a:r>
                      <a:endParaRPr lang="en-AU" sz="1600" b="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</a:rPr>
                        <a:t>Basics of Species Distribution Models (SDMs)</a:t>
                      </a:r>
                      <a:endParaRPr lang="en-AU" sz="16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850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</a:rPr>
                        <a:t>14:30 – 15:00</a:t>
                      </a:r>
                      <a:endParaRPr lang="en-AU" sz="16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r>
                        <a:rPr lang="en-AU" sz="1600" b="0" dirty="0">
                          <a:solidFill>
                            <a:srgbClr val="7F7F7F"/>
                          </a:solidFill>
                          <a:effectLst/>
                        </a:rPr>
                        <a:t>Afternoon tea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 sz="1600" b="0" dirty="0">
                        <a:solidFill>
                          <a:srgbClr val="7F7F7F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7356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</a:rPr>
                        <a:t>15:00 – 16:30</a:t>
                      </a:r>
                      <a:endParaRPr lang="en-AU" sz="16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b="0" dirty="0">
                          <a:solidFill>
                            <a:srgbClr val="0070C0"/>
                          </a:solidFill>
                          <a:effectLst/>
                        </a:rPr>
                        <a:t>Session 4</a:t>
                      </a:r>
                      <a:endParaRPr lang="en-AU" sz="1600" b="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</a:rPr>
                        <a:t>Using telemetry data to define species distributions</a:t>
                      </a:r>
                      <a:endParaRPr lang="en-AU" sz="16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119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</a:rPr>
                        <a:t>16:30 – 17:00</a:t>
                      </a:r>
                      <a:endParaRPr lang="en-AU" sz="16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r>
                        <a:rPr lang="en-AU" sz="1600" b="0" dirty="0">
                          <a:solidFill>
                            <a:srgbClr val="7F7F7F"/>
                          </a:solidFill>
                          <a:effectLst/>
                        </a:rPr>
                        <a:t>Workshop wrap-up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 sz="1600" b="0" dirty="0">
                        <a:solidFill>
                          <a:srgbClr val="7F7F7F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080106"/>
                  </a:ext>
                </a:extLst>
              </a:tr>
            </a:tbl>
          </a:graphicData>
        </a:graphic>
      </p:graphicFrame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2B67341-9F58-1A85-4807-C58546B1B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7" t="7649" r="7883" b="8975"/>
          <a:stretch/>
        </p:blipFill>
        <p:spPr>
          <a:xfrm>
            <a:off x="7443437" y="2712574"/>
            <a:ext cx="3555380" cy="3526909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C4B1051-7913-721A-12A1-436CE1DD087C}"/>
              </a:ext>
            </a:extLst>
          </p:cNvPr>
          <p:cNvSpPr txBox="1">
            <a:spLocks/>
          </p:cNvSpPr>
          <p:nvPr/>
        </p:nvSpPr>
        <p:spPr>
          <a:xfrm>
            <a:off x="6299509" y="2102291"/>
            <a:ext cx="5843236" cy="610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300" b="1" cap="none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https://</a:t>
            </a:r>
            <a:r>
              <a:rPr lang="en-US" sz="1300" b="1" cap="none" dirty="0" err="1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vinayudyawer.github.io</a:t>
            </a:r>
            <a:r>
              <a:rPr lang="en-US" sz="1300" b="1" cap="none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/OCS2024_SDMworkshop/</a:t>
            </a:r>
            <a:r>
              <a:rPr lang="en-US" sz="1300" b="1" cap="none" dirty="0" err="1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index.html</a:t>
            </a:r>
            <a:r>
              <a:rPr lang="en-US" sz="1300" b="1" cap="none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57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38E5-579F-3D03-6316-1D1B7EF7B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217073"/>
            <a:ext cx="10364451" cy="1596177"/>
          </a:xfrm>
        </p:spPr>
        <p:txBody>
          <a:bodyPr/>
          <a:lstStyle/>
          <a:p>
            <a:r>
              <a:rPr lang="en-US" dirty="0"/>
              <a:t>Survey Results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BAB48909-0786-08AA-AA05-640A64FE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15" y="1445404"/>
            <a:ext cx="8419170" cy="519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5C1A010-E1B9-4AC4-C854-A5E669DB3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4477"/>
          <a:stretch/>
        </p:blipFill>
        <p:spPr>
          <a:xfrm>
            <a:off x="760023" y="2628450"/>
            <a:ext cx="10671954" cy="1507810"/>
          </a:xfrm>
        </p:spPr>
      </p:pic>
    </p:spTree>
    <p:extLst>
      <p:ext uri="{BB962C8B-B14F-4D97-AF65-F5344CB8AC3E}">
        <p14:creationId xmlns:p14="http://schemas.microsoft.com/office/powerpoint/2010/main" val="118446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"/>
            <a:ext cx="10364451" cy="1066800"/>
          </a:xfrm>
        </p:spPr>
        <p:txBody>
          <a:bodyPr/>
          <a:lstStyle/>
          <a:p>
            <a:r>
              <a:rPr lang="en-US" dirty="0"/>
              <a:t>Session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2F46E-FC26-DF8C-C561-002EC983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65" y="1173913"/>
            <a:ext cx="4327298" cy="3424107"/>
          </a:xfrm>
        </p:spPr>
        <p:txBody>
          <a:bodyPr/>
          <a:lstStyle/>
          <a:p>
            <a:r>
              <a:rPr lang="en-US" dirty="0"/>
              <a:t>You can then add more layers to build on the complexity of the animation</a:t>
            </a:r>
          </a:p>
          <a:p>
            <a:r>
              <a:rPr lang="en-US" dirty="0"/>
              <a:t>For example: adding Location error polygons</a:t>
            </a:r>
          </a:p>
        </p:txBody>
      </p:sp>
      <p:pic>
        <p:nvPicPr>
          <p:cNvPr id="6" name="Picture 5" descr="A shark swimming in the water&#10;&#10;Description automatically generated">
            <a:extLst>
              <a:ext uri="{FF2B5EF4-FFF2-40B4-BE49-F238E27FC236}">
                <a16:creationId xmlns:a16="http://schemas.microsoft.com/office/drawing/2014/main" id="{9B10FEC4-D57A-C096-7E95-255DE09B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42" y="3796718"/>
            <a:ext cx="4672361" cy="2626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2592C-A880-5BAA-9410-FABABA83A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4" b="4586"/>
          <a:stretch/>
        </p:blipFill>
        <p:spPr>
          <a:xfrm>
            <a:off x="5959681" y="910749"/>
            <a:ext cx="5495054" cy="56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2F46E-FC26-DF8C-C561-002EC983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65" y="1173913"/>
            <a:ext cx="3533652" cy="3424107"/>
          </a:xfrm>
        </p:spPr>
        <p:txBody>
          <a:bodyPr/>
          <a:lstStyle/>
          <a:p>
            <a:r>
              <a:rPr lang="en-US" dirty="0"/>
              <a:t>Integrating Depth data to plot your tracks in 3D</a:t>
            </a:r>
          </a:p>
          <a:p>
            <a:r>
              <a:rPr lang="en-US" dirty="0"/>
              <a:t>`KUD3D` and `</a:t>
            </a:r>
            <a:r>
              <a:rPr lang="en-US" dirty="0" err="1"/>
              <a:t>rayshader</a:t>
            </a:r>
            <a:r>
              <a:rPr lang="en-US" dirty="0"/>
              <a:t>` packages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3F598D-09C7-3D93-FB77-C2AE7003EFB9}"/>
              </a:ext>
            </a:extLst>
          </p:cNvPr>
          <p:cNvSpPr txBox="1">
            <a:spLocks/>
          </p:cNvSpPr>
          <p:nvPr/>
        </p:nvSpPr>
        <p:spPr>
          <a:xfrm>
            <a:off x="913774" y="1"/>
            <a:ext cx="1036445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Session 1</a:t>
            </a:r>
          </a:p>
        </p:txBody>
      </p:sp>
      <p:pic>
        <p:nvPicPr>
          <p:cNvPr id="2" name="Dugong3_rolling">
            <a:hlinkClick r:id="" action="ppaction://media"/>
            <a:extLst>
              <a:ext uri="{FF2B5EF4-FFF2-40B4-BE49-F238E27FC236}">
                <a16:creationId xmlns:a16="http://schemas.microsoft.com/office/drawing/2014/main" id="{68FBD236-F616-3E5B-0952-02BAE32AB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0917" y="1639230"/>
            <a:ext cx="7783387" cy="4540134"/>
          </a:xfrm>
          <a:prstGeom prst="rect">
            <a:avLst/>
          </a:prstGeom>
        </p:spPr>
      </p:pic>
      <p:pic>
        <p:nvPicPr>
          <p:cNvPr id="6" name="Picture 5" descr="A manatee swimming in the water with yellow fish&#10;&#10;Description automatically generated">
            <a:extLst>
              <a:ext uri="{FF2B5EF4-FFF2-40B4-BE49-F238E27FC236}">
                <a16:creationId xmlns:a16="http://schemas.microsoft.com/office/drawing/2014/main" id="{49D56E7A-AD63-DD36-43DD-A776A0E0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96" y="3909297"/>
            <a:ext cx="3940275" cy="24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2F46E-FC26-DF8C-C561-002EC983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91" y="1254171"/>
            <a:ext cx="3533652" cy="3424107"/>
          </a:xfrm>
        </p:spPr>
        <p:txBody>
          <a:bodyPr/>
          <a:lstStyle/>
          <a:p>
            <a:r>
              <a:rPr lang="en-US" dirty="0"/>
              <a:t>Integrating Depth data to plot your tracks in 3D</a:t>
            </a:r>
          </a:p>
          <a:p>
            <a:r>
              <a:rPr lang="en-US" dirty="0"/>
              <a:t>`KUD3D` and `</a:t>
            </a:r>
            <a:r>
              <a:rPr lang="en-US" dirty="0" err="1"/>
              <a:t>rayshader</a:t>
            </a:r>
            <a:r>
              <a:rPr lang="en-US" dirty="0"/>
              <a:t>` packages</a:t>
            </a:r>
          </a:p>
          <a:p>
            <a:r>
              <a:rPr lang="en-US" dirty="0"/>
              <a:t>Calculate and </a:t>
            </a:r>
            <a:r>
              <a:rPr lang="en-US" dirty="0" err="1"/>
              <a:t>visualise</a:t>
            </a:r>
            <a:r>
              <a:rPr lang="en-US" dirty="0"/>
              <a:t> 3D activity spaces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3F598D-09C7-3D93-FB77-C2AE7003EFB9}"/>
              </a:ext>
            </a:extLst>
          </p:cNvPr>
          <p:cNvSpPr txBox="1">
            <a:spLocks/>
          </p:cNvSpPr>
          <p:nvPr/>
        </p:nvSpPr>
        <p:spPr>
          <a:xfrm>
            <a:off x="913774" y="1"/>
            <a:ext cx="1036445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Session 1</a:t>
            </a:r>
          </a:p>
        </p:txBody>
      </p:sp>
      <p:pic>
        <p:nvPicPr>
          <p:cNvPr id="15" name="WS18">
            <a:hlinkClick r:id="" action="ppaction://media"/>
            <a:extLst>
              <a:ext uri="{FF2B5EF4-FFF2-40B4-BE49-F238E27FC236}">
                <a16:creationId xmlns:a16="http://schemas.microsoft.com/office/drawing/2014/main" id="{157EFD47-8AAC-DA39-3EA6-85502664A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5031" y="1538868"/>
            <a:ext cx="8105656" cy="4728117"/>
          </a:xfrm>
          <a:prstGeom prst="rect">
            <a:avLst/>
          </a:prstGeom>
        </p:spPr>
      </p:pic>
      <p:pic>
        <p:nvPicPr>
          <p:cNvPr id="5" name="Picture 4" descr="A whale shark swimming in the water&#10;&#10;Description automatically generated">
            <a:extLst>
              <a:ext uri="{FF2B5EF4-FFF2-40B4-BE49-F238E27FC236}">
                <a16:creationId xmlns:a16="http://schemas.microsoft.com/office/drawing/2014/main" id="{43208CE7-9858-9720-3AE5-46ACE58FF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3" y="4404731"/>
            <a:ext cx="4326669" cy="21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5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31-D1F3-75A0-651E-D83C5F2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DFE265B-EF8E-C148-427B-1C9CB1BFB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61" b="50316"/>
          <a:stretch/>
        </p:blipFill>
        <p:spPr>
          <a:xfrm>
            <a:off x="760023" y="2628450"/>
            <a:ext cx="10671954" cy="1507810"/>
          </a:xfrm>
        </p:spPr>
      </p:pic>
    </p:spTree>
    <p:extLst>
      <p:ext uri="{BB962C8B-B14F-4D97-AF65-F5344CB8AC3E}">
        <p14:creationId xmlns:p14="http://schemas.microsoft.com/office/powerpoint/2010/main" val="263162281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{9C5BFA1B-C3CB-CD4C-B0F7-D1042F0535D1}tf10001073</Template>
  <TotalTime>3932</TotalTime>
  <Words>227</Words>
  <Application>Microsoft Macintosh PowerPoint</Application>
  <PresentationFormat>Widescreen</PresentationFormat>
  <Paragraphs>61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Helvetica</vt:lpstr>
      <vt:lpstr>Open Sans</vt:lpstr>
      <vt:lpstr>Tw Cen MT</vt:lpstr>
      <vt:lpstr>Droplet</vt:lpstr>
      <vt:lpstr>Using animal tracking data to explore behaviour and distributions of species</vt:lpstr>
      <vt:lpstr>Housekeeping</vt:lpstr>
      <vt:lpstr>Program for today</vt:lpstr>
      <vt:lpstr>Survey Results</vt:lpstr>
      <vt:lpstr>Session 1</vt:lpstr>
      <vt:lpstr>Session 1</vt:lpstr>
      <vt:lpstr>PowerPoint Presentation</vt:lpstr>
      <vt:lpstr>PowerPoint Presentation</vt:lpstr>
      <vt:lpstr>Session 2</vt:lpstr>
      <vt:lpstr>Session 3</vt:lpstr>
      <vt:lpstr>PowerPoint Presentation</vt:lpstr>
      <vt:lpstr>Session 4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Telemetry Data with R</dc:title>
  <dc:creator>Vinay Udyawer</dc:creator>
  <cp:lastModifiedBy>Vinay Udyawer</cp:lastModifiedBy>
  <cp:revision>12</cp:revision>
  <dcterms:created xsi:type="dcterms:W3CDTF">2023-09-26T14:33:47Z</dcterms:created>
  <dcterms:modified xsi:type="dcterms:W3CDTF">2024-04-01T19:56:05Z</dcterms:modified>
</cp:coreProperties>
</file>